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303"/>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11:21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31.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11:21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9DBE8F09-EE02-4C3A-9FCD-FEF7E93A77FE}"/>
              </a:ext>
            </a:extLst>
          </p:cNvPr>
          <p:cNvSpPr>
            <a:spLocks noGrp="1"/>
          </p:cNvSpPr>
          <p:nvPr>
            <p:ph type="body" sz="quarter" idx="12"/>
          </p:nvPr>
        </p:nvSpPr>
        <p:spPr>
          <a:xfrm>
            <a:off x="1550786" y="2504877"/>
            <a:ext cx="5510213" cy="307777"/>
          </a:xfrm>
        </p:spPr>
        <p:txBody>
          <a:bodyPr/>
          <a:lstStyle/>
          <a:p>
            <a:r>
              <a:rPr lang="es-ES" dirty="0"/>
              <a:t>Luise Lopez	</a:t>
            </a:r>
          </a:p>
        </p:txBody>
      </p:sp>
      <p:sp>
        <p:nvSpPr>
          <p:cNvPr id="10" name="Marcador de texto 3">
            <a:extLst>
              <a:ext uri="{FF2B5EF4-FFF2-40B4-BE49-F238E27FC236}">
                <a16:creationId xmlns:a16="http://schemas.microsoft.com/office/drawing/2014/main" id="{6A275119-F737-4B1E-8B5C-F620CCEEB9E0}"/>
              </a:ext>
            </a:extLst>
          </p:cNvPr>
          <p:cNvSpPr>
            <a:spLocks noGrp="1"/>
          </p:cNvSpPr>
          <p:nvPr>
            <p:ph type="body" sz="quarter" idx="15"/>
          </p:nvPr>
        </p:nvSpPr>
        <p:spPr>
          <a:xfrm>
            <a:off x="1550782" y="2828535"/>
            <a:ext cx="5510213" cy="276999"/>
          </a:xfrm>
        </p:spPr>
        <p:txBody>
          <a:bodyPr/>
          <a:lstStyle/>
          <a:p>
            <a:r>
              <a:rPr lang="es-ES" dirty="0"/>
              <a:t>Cloud </a:t>
            </a:r>
            <a:r>
              <a:rPr lang="es-ES" dirty="0" err="1"/>
              <a:t>Solutions</a:t>
            </a:r>
            <a:r>
              <a:rPr lang="es-ES" dirty="0"/>
              <a:t> </a:t>
            </a:r>
            <a:r>
              <a:rPr lang="es-ES" dirty="0" err="1"/>
              <a:t>Architect</a:t>
            </a:r>
            <a:r>
              <a:rPr lang="es-ES" dirty="0"/>
              <a:t> en Insight</a:t>
            </a:r>
          </a:p>
        </p:txBody>
      </p:sp>
      <p:pic>
        <p:nvPicPr>
          <p:cNvPr id="14" name="Imagen 20">
            <a:extLst>
              <a:ext uri="{FF2B5EF4-FFF2-40B4-BE49-F238E27FC236}">
                <a16:creationId xmlns:a16="http://schemas.microsoft.com/office/drawing/2014/main" id="{5069CAE4-F06F-45D8-BE11-DA66A8097392}"/>
              </a:ext>
            </a:extLst>
          </p:cNvPr>
          <p:cNvPicPr>
            <a:picLocks noChangeAspect="1"/>
          </p:cNvPicPr>
          <p:nvPr/>
        </p:nvPicPr>
        <p:blipFill>
          <a:blip r:embed="rId2"/>
          <a:srcRect/>
          <a:stretch/>
        </p:blipFill>
        <p:spPr>
          <a:xfrm>
            <a:off x="690574" y="2413422"/>
            <a:ext cx="720000" cy="720000"/>
          </a:xfrm>
          <a:prstGeom prst="ellipse">
            <a:avLst/>
          </a:prstGeom>
          <a:ln w="12700" cap="rnd">
            <a:solidFill>
              <a:schemeClr val="bg1"/>
            </a:solidFill>
          </a:ln>
          <a:effectLst>
            <a:glow rad="12700">
              <a:schemeClr val="accent1">
                <a:alpha val="40000"/>
              </a:schemeClr>
            </a:glow>
          </a:effectLst>
        </p:spPr>
      </p:pic>
      <p:pic>
        <p:nvPicPr>
          <p:cNvPr id="15" name="Imagen 20">
            <a:extLst>
              <a:ext uri="{FF2B5EF4-FFF2-40B4-BE49-F238E27FC236}">
                <a16:creationId xmlns:a16="http://schemas.microsoft.com/office/drawing/2014/main" id="{30582955-8CF5-4CC0-B7F3-2350673C6253}"/>
              </a:ext>
            </a:extLst>
          </p:cNvPr>
          <p:cNvPicPr>
            <a:picLocks noChangeAspect="1"/>
          </p:cNvPicPr>
          <p:nvPr/>
        </p:nvPicPr>
        <p:blipFill>
          <a:blip r:embed="rId3"/>
          <a:srcRect/>
          <a:stretch/>
        </p:blipFill>
        <p:spPr>
          <a:xfrm>
            <a:off x="694446" y="3476424"/>
            <a:ext cx="720000" cy="720000"/>
          </a:xfrm>
          <a:prstGeom prst="ellipse">
            <a:avLst/>
          </a:prstGeom>
          <a:ln w="12700" cap="rnd">
            <a:solidFill>
              <a:schemeClr val="bg1"/>
            </a:solidFill>
          </a:ln>
          <a:effectLst>
            <a:glow rad="12700">
              <a:schemeClr val="accent1">
                <a:alpha val="40000"/>
              </a:schemeClr>
            </a:glow>
          </a:effectLst>
        </p:spPr>
      </p:pic>
      <p:sp>
        <p:nvSpPr>
          <p:cNvPr id="16" name="Marcador de texto 2">
            <a:extLst>
              <a:ext uri="{FF2B5EF4-FFF2-40B4-BE49-F238E27FC236}">
                <a16:creationId xmlns:a16="http://schemas.microsoft.com/office/drawing/2014/main" id="{589C8EC8-12F6-456F-9619-C50635789841}"/>
              </a:ext>
            </a:extLst>
          </p:cNvPr>
          <p:cNvSpPr txBox="1">
            <a:spLocks/>
          </p:cNvSpPr>
          <p:nvPr/>
        </p:nvSpPr>
        <p:spPr>
          <a:xfrm>
            <a:off x="1550782" y="3528647"/>
            <a:ext cx="5510213" cy="307777"/>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b="1" kern="1200" spc="0" baseline="0">
                <a:solidFill>
                  <a:schemeClr val="bg1">
                    <a:lumMod val="85000"/>
                  </a:schemeClr>
                </a:solidFill>
                <a:latin typeface="Lufga" panose="00000500000000000000" pitchFamily="50"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ES" dirty="0"/>
              <a:t>Roberto Tejero</a:t>
            </a:r>
          </a:p>
        </p:txBody>
      </p:sp>
      <p:sp>
        <p:nvSpPr>
          <p:cNvPr id="17" name="Marcador de texto 3">
            <a:extLst>
              <a:ext uri="{FF2B5EF4-FFF2-40B4-BE49-F238E27FC236}">
                <a16:creationId xmlns:a16="http://schemas.microsoft.com/office/drawing/2014/main" id="{6A834D4D-45C6-40BA-B977-0C2587C4B63D}"/>
              </a:ext>
            </a:extLst>
          </p:cNvPr>
          <p:cNvSpPr txBox="1">
            <a:spLocks/>
          </p:cNvSpPr>
          <p:nvPr/>
        </p:nvSpPr>
        <p:spPr>
          <a:xfrm>
            <a:off x="1550781" y="3836424"/>
            <a:ext cx="551021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bg1">
                    <a:lumMod val="85000"/>
                  </a:schemeClr>
                </a:solidFill>
                <a:latin typeface="Lufga" panose="00000500000000000000" pitchFamily="50"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ES" dirty="0"/>
              <a:t>Senior </a:t>
            </a:r>
            <a:r>
              <a:rPr lang="es-ES" dirty="0" err="1"/>
              <a:t>Consultant</a:t>
            </a:r>
            <a:r>
              <a:rPr lang="es-ES" dirty="0"/>
              <a:t> en Insight</a:t>
            </a:r>
          </a:p>
        </p:txBody>
      </p:sp>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1518809"/>
            <a:ext cx="9451419" cy="2215991"/>
          </a:xfrm>
        </p:spPr>
        <p:txBody>
          <a:bodyPr/>
          <a:lstStyle/>
          <a:p>
            <a:r>
              <a:rPr lang="es-ES" dirty="0"/>
              <a:t>Domina los </a:t>
            </a:r>
            <a:r>
              <a:rPr lang="es-ES" dirty="0" err="1"/>
              <a:t>Jupyter</a:t>
            </a:r>
            <a:r>
              <a:rPr lang="es-ES" dirty="0"/>
              <a:t> Notebooks, </a:t>
            </a:r>
            <a:r>
              <a:rPr lang="es-ES" dirty="0" err="1"/>
              <a:t>like</a:t>
            </a:r>
            <a:r>
              <a:rPr lang="es-ES" dirty="0"/>
              <a:t> a </a:t>
            </a:r>
            <a:r>
              <a:rPr lang="es-ES" dirty="0" err="1"/>
              <a:t>boss</a:t>
            </a:r>
            <a:r>
              <a:rPr lang="es-ES" dirty="0"/>
              <a:t>! de 0 a Infinito y mas allá! AI a tope!</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Luise Lopez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Cloud </a:t>
            </a:r>
            <a:r>
              <a:rPr lang="es-ES" dirty="0" err="1"/>
              <a:t>Solutions</a:t>
            </a:r>
            <a:r>
              <a:rPr lang="es-ES" dirty="0"/>
              <a:t> </a:t>
            </a:r>
            <a:r>
              <a:rPr lang="es-ES" dirty="0" err="1"/>
              <a:t>Architect</a:t>
            </a:r>
            <a:r>
              <a:rPr lang="es-ES" dirty="0"/>
              <a:t> en Insight</a:t>
            </a:r>
          </a:p>
        </p:txBody>
      </p:sp>
      <p:sp>
        <p:nvSpPr>
          <p:cNvPr id="5" name="Text Placeholder 4">
            <a:extLst>
              <a:ext uri="{FF2B5EF4-FFF2-40B4-BE49-F238E27FC236}">
                <a16:creationId xmlns:a16="http://schemas.microsoft.com/office/drawing/2014/main" id="{E67CA94E-80A8-431C-84FF-4DF090E74689}"/>
              </a:ext>
            </a:extLst>
          </p:cNvPr>
          <p:cNvSpPr>
            <a:spLocks noGrp="1"/>
          </p:cNvSpPr>
          <p:nvPr>
            <p:ph type="body" sz="quarter" idx="16"/>
          </p:nvPr>
        </p:nvSpPr>
        <p:spPr/>
        <p:txBody>
          <a:bodyPr/>
          <a:lstStyle/>
          <a:p>
            <a:r>
              <a:rPr lang="es-ES" dirty="0"/>
              <a:t>Roberto Tejero</a:t>
            </a:r>
            <a:endParaRPr lang="en-US" dirty="0"/>
          </a:p>
        </p:txBody>
      </p:sp>
      <p:sp>
        <p:nvSpPr>
          <p:cNvPr id="6" name="Text Placeholder 5">
            <a:extLst>
              <a:ext uri="{FF2B5EF4-FFF2-40B4-BE49-F238E27FC236}">
                <a16:creationId xmlns:a16="http://schemas.microsoft.com/office/drawing/2014/main" id="{709EC2E6-5BC8-4EBA-AEF5-60B2E6DF23B4}"/>
              </a:ext>
            </a:extLst>
          </p:cNvPr>
          <p:cNvSpPr>
            <a:spLocks noGrp="1"/>
          </p:cNvSpPr>
          <p:nvPr>
            <p:ph type="body" sz="quarter" idx="17"/>
          </p:nvPr>
        </p:nvSpPr>
        <p:spPr/>
        <p:txBody>
          <a:bodyPr/>
          <a:lstStyle/>
          <a:p>
            <a:r>
              <a:rPr lang="es-ES" dirty="0"/>
              <a:t>Azure MVP | Senior </a:t>
            </a:r>
            <a:r>
              <a:rPr lang="es-ES" dirty="0" err="1"/>
              <a:t>Consultant</a:t>
            </a:r>
            <a:r>
              <a:rPr lang="es-ES" dirty="0"/>
              <a:t> en Insight </a:t>
            </a:r>
            <a:endParaRPr lang="en-U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5208" y="4130025"/>
            <a:ext cx="720000" cy="720000"/>
          </a:xfrm>
          <a:prstGeom prst="ellipse">
            <a:avLst/>
          </a:prstGeom>
          <a:ln w="12700" cap="rnd">
            <a:solidFill>
              <a:schemeClr val="bg1"/>
            </a:solidFill>
          </a:ln>
          <a:effectLst>
            <a:glow rad="12700">
              <a:schemeClr val="accent1">
                <a:alpha val="40000"/>
              </a:schemeClr>
            </a:glow>
          </a:effectLst>
        </p:spPr>
      </p:pic>
      <p:pic>
        <p:nvPicPr>
          <p:cNvPr id="8" name="Imagen 20">
            <a:extLst>
              <a:ext uri="{FF2B5EF4-FFF2-40B4-BE49-F238E27FC236}">
                <a16:creationId xmlns:a16="http://schemas.microsoft.com/office/drawing/2014/main" id="{112E958C-7AB1-4AB3-9B03-0BFFD008ECF5}"/>
              </a:ext>
            </a:extLst>
          </p:cNvPr>
          <p:cNvPicPr>
            <a:picLocks noChangeAspect="1"/>
          </p:cNvPicPr>
          <p:nvPr/>
        </p:nvPicPr>
        <p:blipFill>
          <a:blip r:embed="rId3"/>
          <a:srcRect/>
          <a:stretch/>
        </p:blipFill>
        <p:spPr>
          <a:xfrm>
            <a:off x="599080" y="5193027"/>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1965</TotalTime>
  <Words>81</Words>
  <Application>Microsoft Office PowerPoint</Application>
  <PresentationFormat>Widescreen</PresentationFormat>
  <Paragraphs>16</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Quicksand</vt:lpstr>
      <vt:lpstr>Arial</vt:lpstr>
      <vt:lpstr>Consolas</vt:lpstr>
      <vt:lpstr>Myriad Pro</vt:lpstr>
      <vt:lpstr>Segoe UI</vt:lpstr>
      <vt:lpstr>Lufga</vt:lpstr>
      <vt:lpstr>Wingdings</vt:lpstr>
      <vt:lpstr>White Template</vt:lpstr>
      <vt:lpstr>CorelDRAW</vt:lpstr>
      <vt:lpstr>PowerPoint Presentation</vt:lpstr>
      <vt:lpstr>Domina los Jupyter Notebooks, like a boss! de 0 a Infinito y mas allá! AI a tope!</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2022-03-15T07:49:38Z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